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801600" cy="9601200" type="A3"/>
  <p:notesSz cx="6858000" cy="9947275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4" y="102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3D13-C85A-46D1-BF23-8E2E4D0175A1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7EEA-E997-4438-8FF7-60BEF66F4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42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95855-A99F-4AE5-8191-262BFFCF049B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36807-4A75-4811-87FF-4590DF75E2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2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104" y="956199"/>
            <a:ext cx="4320480" cy="2129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 </a:t>
            </a:r>
          </a:p>
          <a:p>
            <a:pPr algn="ctr"/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«ВНИМАНИЕ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(сопровождается включением сирен и 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громкоговорителей с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последующим доведением экстренной информации)</a:t>
            </a:r>
          </a:p>
          <a:p>
            <a:pPr algn="ctr"/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104" y="3056825"/>
            <a:ext cx="4248472" cy="1095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предупреждает население о возникновении непосредственной опасности и необходимости принятия мер </a:t>
            </a:r>
            <a:r>
              <a:rPr lang="ru-RU" sz="17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endParaRPr lang="ru-RU" sz="17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F:\24543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25" b="90000" l="10000" r="90000">
                        <a14:foregroundMark x1="27833" y1="28413" x2="27833" y2="28413"/>
                        <a14:foregroundMark x1="33750" y1="28571" x2="33750" y2="28571"/>
                        <a14:foregroundMark x1="69583" y1="41746" x2="69583" y2="41746"/>
                        <a14:foregroundMark x1="73750" y1="42222" x2="73750" y2="42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269" y="931562"/>
            <a:ext cx="1136862" cy="59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456584" y="937632"/>
            <a:ext cx="0" cy="335891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136105" y="910336"/>
            <a:ext cx="12529392" cy="33862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>
                <a:solidFill>
                  <a:srgbClr val="C00000"/>
                </a:solidFill>
              </a:rPr>
              <a:t> </a:t>
            </a:r>
            <a:endParaRPr lang="ru-RU" sz="160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384577" y="768152"/>
            <a:ext cx="1080120" cy="980691"/>
            <a:chOff x="0" y="0"/>
            <a:chExt cx="1302422" cy="1227954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302422" cy="1227954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xdr="http://schemas.openxmlformats.org/drawingml/2006/spreadsheetDrawing" xmlns:a16="http://schemas.microsoft.com/office/drawing/2014/main" xmlns="" xmlns:lc="http://schemas.openxmlformats.org/drawingml/2006/lockedCanvas" id="{7F6EAD2D-0BE0-463C-8A41-6C4DF3740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rgbClr val="4F81BD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035" y="394606"/>
              <a:ext cx="427163" cy="427163"/>
            </a:xfrm>
            <a:prstGeom prst="rect">
              <a:avLst/>
            </a:prstGeom>
            <a:noFill/>
          </p:spPr>
        </p:pic>
      </p:grpSp>
      <p:pic>
        <p:nvPicPr>
          <p:cNvPr id="12" name="Picture 3" descr="F:\иконки\Рисунок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785" y="1035065"/>
            <a:ext cx="627917" cy="51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4312568" y="1416224"/>
            <a:ext cx="6480719" cy="2952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</a:t>
            </a:r>
            <a:r>
              <a:rPr lang="ru-RU" sz="1700" b="1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телевизор, радиоприемник</a:t>
            </a:r>
            <a:r>
              <a:rPr lang="ru-RU" sz="1700" b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(и другие имеющиеся источники информации);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прослушайте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(прочитайте) сообщение о сложившейся ситуации и порядке действий</a:t>
            </a:r>
            <a:r>
              <a:rPr lang="ru-RU" sz="1700" b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информацией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поступающей только 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официальных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7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доведите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полученную информацию до родственников и соседей</a:t>
            </a:r>
            <a:r>
              <a:rPr lang="ru-RU" sz="1700" b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(они могли не слышать сигнал)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выключите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освещение, перекройте газ</a:t>
            </a:r>
            <a:r>
              <a:rPr lang="ru-RU" sz="1700" b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действуйте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полученным сообщением;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сохраняйте</a:t>
            </a:r>
            <a:r>
              <a:rPr lang="ru-RU" sz="1700" b="1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спокойствие и </a:t>
            </a:r>
            <a:r>
              <a:rPr lang="ru-RU" sz="1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паникуйте.</a:t>
            </a:r>
            <a:endParaRPr lang="ru-RU" sz="17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3635" y="840160"/>
            <a:ext cx="5363589" cy="775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населения  по сигналу</a:t>
            </a:r>
            <a:r>
              <a:rPr lang="ru-RU" sz="2400" b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«ВНИМАНИЕ </a:t>
            </a:r>
            <a:r>
              <a:rPr lang="ru-RU" sz="2400" b="1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lang="ru-RU" sz="2400" b="1" baseline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!»:</a:t>
            </a:r>
            <a:endParaRPr lang="ru-RU" sz="2400" b="1" baseline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79640" y="1920280"/>
            <a:ext cx="1872208" cy="18004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</a:p>
          <a:p>
            <a:pPr algn="ctr"/>
            <a:r>
              <a:rPr lang="ru-RU" sz="1500" b="1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</a:t>
            </a:r>
            <a:r>
              <a:rPr lang="ru-RU" sz="1500" b="1" cap="none" spc="0" baseline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НОМЕР ВЫЗОВА</a:t>
            </a:r>
          </a:p>
          <a:p>
            <a:pPr algn="ctr"/>
            <a:r>
              <a:rPr lang="ru-RU" sz="1500" b="1" cap="none" spc="0" baseline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ЭКСТРЕННЫХ ОПЕРАТИВНЫХ СЛУЖБ</a:t>
            </a:r>
            <a:endParaRPr lang="ru-RU" sz="15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72808" y="4296544"/>
            <a:ext cx="6150941" cy="510344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сведения 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kumimoji="0" lang="ru-RU" sz="17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опасностях </a:t>
            </a: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способах защиты от них можно </a:t>
            </a: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найти: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фициальный портал МЧС России: </a:t>
            </a:r>
            <a:r>
              <a:rPr lang="en-US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https://mchs.gov.ru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мобильном приложении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«МЧС России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(доступно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скачивания в онлайн-сервисах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Приложение поможет сориентироваться и мгновенно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действиях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чрезвычайной ситуации. Оно может быть полезно как дома, так и в путешествиях, на даче, в лесу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отдыхе. Приложение состоит из основных разделов: памятки действий, оказание первой помощи, карта рисков и опасностей.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новостная лента, обратная связь и онлайн-информирование о неблагоприятных погодных явлениях, в том числе штормовых предупреждениях.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содержит функцию быстрого набора телефона службы спасения,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определение геолокации, которой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поделиться в случае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необходимости;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администрации АГО в разделе муниципальные учреждения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 «Служба по решению вопросов ГО и ЧС»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и полезная информация.</a:t>
            </a:r>
          </a:p>
          <a:p>
            <a:pPr marL="0" marR="0" lvl="0" indent="0" defTabSz="914400" eaLnBrk="1" fontAlgn="auto" latinLnBrk="0" hangingPunct="1"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25" name="Picture 2" descr="https://catherineasquithgallery.com/uploads/posts/2021-03/1614845978_26-p-fon-trikolor-32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0000" l="0" r="100000">
                        <a14:foregroundMark x1="9609" y1="26300" x2="9609" y2="263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0378"/>
          <a:stretch/>
        </p:blipFill>
        <p:spPr bwMode="auto">
          <a:xfrm>
            <a:off x="0" y="20776"/>
            <a:ext cx="1280160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36104" y="4296544"/>
            <a:ext cx="6264697" cy="530465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Учебно-консультационные пункты по гражданской обороне</a:t>
            </a:r>
          </a:p>
          <a:p>
            <a:pPr algn="ctr" defTabSz="914400"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Неработающее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АГО информацию по действиям и способам защиты населения от опасностей, возникающих при военных конфликтах и чрезвычайных ситуациях может получить в учебно-консультационных пунктах гражданской обороны: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Центральная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библиотека (17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4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 (206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квл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д.3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4 (94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квл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8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 (95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квл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12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 (8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8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13 (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-л. 40, д. 1 - ДК «Энергетиков»).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14 (п.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Китой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Трактовая № 34/а, ДК «Лесник»).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19 (п. Мегет, 1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квл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36).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	Библиотека-филиал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20 (7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17).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	ДК 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«Нива» села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Савватеевка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(с.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Савватеевка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Клубная, д.2).</a:t>
            </a:r>
          </a:p>
          <a:p>
            <a:pPr defTabSz="914400">
              <a:tabLst>
                <a:tab pos="355600" algn="l"/>
                <a:tab pos="450850" algn="l"/>
              </a:tabLst>
              <a:defRPr/>
            </a:pP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ДК села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Одинск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(с. </a:t>
            </a:r>
            <a:r>
              <a:rPr lang="ru-RU" sz="17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Одинск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Ленина, д.7Б).</a:t>
            </a:r>
          </a:p>
          <a:p>
            <a:pPr algn="ctr" defTabSz="914400">
              <a:defRPr/>
            </a:pP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работы пунктов можно узнать на </a:t>
            </a: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сайте:</a:t>
            </a:r>
          </a:p>
          <a:p>
            <a:pPr algn="ctr" defTabSz="914400">
              <a:defRPr/>
            </a:pPr>
            <a:r>
              <a:rPr lang="ru-RU" sz="17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://cbs-angarsk.ru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0721280" y="984176"/>
            <a:ext cx="0" cy="331236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00800" y="4341256"/>
            <a:ext cx="0" cy="525658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atherineasquithgallery.com/uploads/posts/2021-03/1614845978_26-p-fon-trikolor-3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0" r="100000">
                        <a14:foregroundMark x1="9609" y1="26300" x2="9609" y2="263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0378"/>
          <a:stretch/>
        </p:blipFill>
        <p:spPr bwMode="auto">
          <a:xfrm>
            <a:off x="0" y="20776"/>
            <a:ext cx="1280160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/>
          <p:cNvGrpSpPr/>
          <p:nvPr/>
        </p:nvGrpSpPr>
        <p:grpSpPr>
          <a:xfrm>
            <a:off x="5696333" y="1058005"/>
            <a:ext cx="441305" cy="434838"/>
            <a:chOff x="4236354" y="0"/>
            <a:chExt cx="613808" cy="58571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 rot="18900000">
              <a:off x="4249101" y="0"/>
              <a:ext cx="585716" cy="58571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96" b="8370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86" t="22222" r="3651" b="22116"/>
            <a:stretch/>
          </p:blipFill>
          <p:spPr>
            <a:xfrm>
              <a:off x="4236354" y="145967"/>
              <a:ext cx="613808" cy="34636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" name="Группа 17"/>
          <p:cNvGrpSpPr/>
          <p:nvPr/>
        </p:nvGrpSpPr>
        <p:grpSpPr>
          <a:xfrm>
            <a:off x="432458" y="1066544"/>
            <a:ext cx="415235" cy="417757"/>
            <a:chOff x="0" y="6238"/>
            <a:chExt cx="543022" cy="53297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 rot="18900000">
              <a:off x="0" y="6238"/>
              <a:ext cx="543022" cy="53297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708" y="136073"/>
              <a:ext cx="464362" cy="244929"/>
            </a:xfrm>
            <a:prstGeom prst="rect">
              <a:avLst/>
            </a:prstGeom>
          </p:spPr>
        </p:pic>
      </p:grpSp>
      <p:sp>
        <p:nvSpPr>
          <p:cNvPr id="23" name="Прямоугольник 22"/>
          <p:cNvSpPr/>
          <p:nvPr/>
        </p:nvSpPr>
        <p:spPr>
          <a:xfrm>
            <a:off x="213979" y="2424336"/>
            <a:ext cx="5923659" cy="6608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algn="l"/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algn="l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получения информации об угрозе действуйте</a:t>
            </a:r>
            <a:r>
              <a:rPr lang="ru-RU" sz="17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спокойно</a:t>
            </a:r>
            <a:r>
              <a:rPr lang="ru-RU" sz="17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без паники.</a:t>
            </a:r>
          </a:p>
          <a:p>
            <a:pPr algn="l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Возьмите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приготовленный </a:t>
            </a:r>
          </a:p>
          <a:p>
            <a:pPr algn="l"/>
            <a:r>
              <a:rPr lang="ru-RU" sz="17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«тревожный   чемоданчик</a:t>
            </a:r>
            <a:r>
              <a:rPr lang="ru-RU" sz="17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Пройдите</a:t>
            </a:r>
            <a:r>
              <a:rPr lang="ru-RU" sz="17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укрытие.</a:t>
            </a:r>
          </a:p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Действуйте 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казаниями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полномоченных</a:t>
            </a:r>
          </a:p>
          <a:p>
            <a:pPr algn="just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лиц.</a:t>
            </a:r>
          </a:p>
          <a:p>
            <a:pPr indent="82550"/>
            <a:endParaRPr lang="ru-RU" sz="17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2550"/>
            <a:r>
              <a:rPr lang="ru-RU" sz="1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</a:t>
            </a:r>
          </a:p>
          <a:p>
            <a:r>
              <a:rPr lang="ru-RU" sz="1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об отбое: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покиньте укрытие;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движении </a:t>
            </a:r>
            <a:endParaRPr lang="ru-RU" sz="17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смотрите </a:t>
            </a:r>
          </a:p>
          <a:p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трогайте </a:t>
            </a:r>
            <a:endParaRPr lang="ru-RU" sz="17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неразорвавшиеся </a:t>
            </a:r>
          </a:p>
          <a:p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боеприпасы </a:t>
            </a: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предметы, </a:t>
            </a:r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наступайте на них;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вернитесь к месту проживания </a:t>
            </a:r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(работы</a:t>
            </a: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в готовности к возможному повторению сигнала </a:t>
            </a:r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гражданской обороны «</a:t>
            </a:r>
            <a:r>
              <a:rPr lang="ru-RU" sz="17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ВСЕМ</a:t>
            </a:r>
            <a:r>
              <a:rPr lang="ru-RU" sz="17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  <a:endParaRPr lang="ru-RU" sz="17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72774" y="1177552"/>
            <a:ext cx="3931882" cy="124678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4238" y="2583506"/>
            <a:ext cx="5973400" cy="66095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>
                <a:solidFill>
                  <a:srgbClr val="C00000"/>
                </a:solidFill>
              </a:rPr>
              <a:t> 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97450" y="890703"/>
            <a:ext cx="5559583" cy="769441"/>
          </a:xfrm>
          <a:prstGeom prst="rect">
            <a:avLst/>
          </a:prstGeom>
          <a:noFill/>
        </p:spPr>
        <p:txBody>
          <a:bodyPr wrap="square" lIns="180000" tIns="45720" rIns="36000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О Р Я Д О К   Д Е Й С Т В И Й   </a:t>
            </a:r>
            <a:endParaRPr lang="ru-RU" sz="2200" b="1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С Е Л Е Н И </a:t>
            </a:r>
            <a:r>
              <a:rPr lang="ru-RU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267986" y="1231265"/>
            <a:ext cx="6414391" cy="32092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>
                <a:solidFill>
                  <a:srgbClr val="C00000"/>
                </a:solidFill>
              </a:rPr>
              <a:t> 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88832" y="1231264"/>
            <a:ext cx="4536504" cy="712329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01000" y="3375972"/>
            <a:ext cx="4481377" cy="1640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67988" y="4584577"/>
            <a:ext cx="6441954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>
                <a:solidFill>
                  <a:srgbClr val="C00000"/>
                </a:solidFill>
              </a:rPr>
              <a:t> 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45344" y="5257328"/>
            <a:ext cx="4421552" cy="62339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61195" y="5820680"/>
            <a:ext cx="6189850" cy="3084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17" y="3216424"/>
            <a:ext cx="3893113" cy="4525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34432" y="1628400"/>
            <a:ext cx="6532633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укрытия работающего населения на производственной территории используются имеющиеся защитные сооружения гражданской обороны. </a:t>
            </a:r>
          </a:p>
          <a:p>
            <a:pPr marL="77788" lvl="0" algn="ctr">
              <a:tabLst>
                <a:tab pos="2784475" algn="l"/>
                <a:tab pos="3316288" algn="l"/>
              </a:tabLst>
            </a:pPr>
            <a:r>
              <a:rPr lang="ru-RU" sz="1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Маршруты движения к защитным сооружениям на территории организаций обозначаются специальными указателями.</a:t>
            </a:r>
          </a:p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укрытия населения в городе используются заглубленные помещения и другие сооружения подземного пространства (подвалы, парковки и т.д.). </a:t>
            </a:r>
          </a:p>
          <a:p>
            <a:pPr lvl="0" algn="ctr"/>
            <a:r>
              <a:rPr lang="ru-RU" sz="1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сигнал  «Внимание всем!» застал Вас на улице необходимо укрыться в </a:t>
            </a:r>
            <a:r>
              <a:rPr lang="ru-RU" sz="1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любом заглубленном помещении ближайшего здания.</a:t>
            </a:r>
            <a:endParaRPr lang="ru-RU" sz="1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23485" y="1275424"/>
            <a:ext cx="5472608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5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УКРЫТИЕ НАСЕЛЕНИЯ</a:t>
            </a:r>
            <a:endParaRPr lang="ru-RU" sz="175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7440" y="5016624"/>
            <a:ext cx="626469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проводиться при аварии, катастрофе, стихийном бедствии или в случае военных действий. Эвакуация проводится организованно должностными лицами эвакуационных органов или администрацией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чрезвычайных ситуаций пострадавшее население размещается на пунктах временного размещения.</a:t>
            </a:r>
          </a:p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Вывоз населения в военное время в безопасные районы осуществляется всеми видами транспорта и пешим порядком через сборные эвакуационные пункты (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СЭП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номере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СЭП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его адресе и времени явки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СЭП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эвакуируемое население оповещается через объекты экономики (организации), учебные заведения, управляющие организации ЖКХ, СМИ.</a:t>
            </a:r>
          </a:p>
          <a:p>
            <a:pPr lvl="0" algn="ctr"/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установленному времени население самостоятельно на городском транспорте, работающем в этот период круглосуточно, прибывает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СЭП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взяв «тревожный чемоданчик». 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670" y="4584576"/>
            <a:ext cx="31702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9108" y="1660175"/>
            <a:ext cx="597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ОПАСНОСТИ ВОЗДУШНОГО </a:t>
            </a:r>
            <a:r>
              <a:rPr lang="ru-RU" sz="18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РАКЕТНОГО НАПАДЕНИЯ (ПРИМЕНЕНИЯ БЕСПИЛОТНЫХ ЛЕТАТЕЛЬНЫХ СИСТЕМ)</a:t>
            </a:r>
            <a:endParaRPr lang="ru-RU" sz="1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620</Words>
  <Application>Microsoft Office PowerPoint</Application>
  <PresentationFormat>A3 (297x420 мм)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Горкунова Ольга Сергеевна</dc:creator>
  <cp:lastModifiedBy>Жданов Дмитрий Викторович</cp:lastModifiedBy>
  <cp:revision>66</cp:revision>
  <cp:lastPrinted>2024-03-26T07:54:40Z</cp:lastPrinted>
  <dcterms:created xsi:type="dcterms:W3CDTF">2024-03-06T06:20:06Z</dcterms:created>
  <dcterms:modified xsi:type="dcterms:W3CDTF">2024-03-26T08:17:49Z</dcterms:modified>
</cp:coreProperties>
</file>